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Comfortaa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omfortaa-bold.fntdata"/><Relationship Id="rId50" Type="http://schemas.openxmlformats.org/officeDocument/2006/relationships/font" Target="fonts/Comforta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8d21d22c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8d21d22c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8d21d22c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8d21d22c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8d21d22c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8d21d22c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8d21d22c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8d21d22c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8d21d22c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8d21d22c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8d21d22c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8d21d22c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8d21d22c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8d21d22c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8d21d22c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8d21d22c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86652097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86652097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8d21d22c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8d21d22c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79ebad4b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79ebad4b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neural style transfer? This animation is a nice example. It shows Pablo Picasso, rendered in different styles that he had throughout his career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8d21d22c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8d21d22c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7b4111eed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7b4111eed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7b4111ee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7b4111ee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output from a convolution layer are feature maps, that indicate, where each filter was activated by the previous layer (or input image)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content representation of a given layer is a feature matrix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7e560cd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7e560cd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8ce4abb3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8ce4abb3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admit that this is a little bit more elaborate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we need to know what a gram matrix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don’t care about where a brush stroke is in the image, but only about how it looks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8d21d22c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8d21d22c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admit that this is a little bit more elaborate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we need to know what a gram matrix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don’t care about where a brush stroke is in the image, but only about how it looks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8d21d22c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8d21d22c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admit that this is a little bit more elaborate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we need to know what a gram matrix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don’t care about where a brush stroke is in the image, but only about how it looks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96723124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96723124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maps contain information about position of feature, this gets destroyed by calculating the inner product -&gt; spatially invariant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remains is: This feature co-occurs with that feature, (that brush stroke, with that color)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Unfortunately, the gram matrix is not really visualizable and somewhat hard to grasp, so here I tried to visualize what happens if just the style of an image is applied to a noise image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96723124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96723124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8ce4abb3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8ce4abb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structures like edges and color map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79ebad4b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79ebad4b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to summarize the question of what is NST: We want to display the content….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course this can be extended to other things than photographs and art, but for most of this talk, we will stick to this very setting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8ce4abb3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8ce4abb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Until now, i mostly focused on the original formulation by Gatys et 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By now, there exist several other implementation, improvements and derivations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field has become vast in a couple of years, therefore I will only present a few examples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generally , we can divide the field into two sub-categories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8ce4abb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8ce4abb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Risser et al. introduced histogram loss, to make it more stable because the original implementation was somewhat hit or miss and often produced noisy stylized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should mention, there a lots of other approaches to image base NST algos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8d21d22c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8d21d22c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8ce4abb3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8ce4abb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1.Most straight forward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trained for example, by using images from an image based approach as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2.Pre-defined set of styles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Most difficult… closest to image based approaches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Whitening transformation -&gt; linear transformation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coloring transformation transforms a vector of white random variables into a random vector with a specified covariance matrix.[2]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8d21d22c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8d21d22c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1.Most straight forward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trained for example, by using images from an image based approach as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2.Pre-defined set of styles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Most difficult… closest to image based approaches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Whitening transformation -&gt; linear transformation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coloring transformation transforms a vector of white random variables into a random vector with a specified covariance matrix.[2]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8665209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8665209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are those NST models actually used?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86652097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86652097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field of NST has progressed a lot, but there are still a lot of open challenges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One key challenge is how we can objectively evaluate different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Then there is the issue of Interpretability … one possible solution for this would be using disentangled representations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e.g. control brush size, texture type,... maybe even encode style of different artists as separate dimensions…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nns seem to favor texture information for decision making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7c87ea3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7c87ea3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52cda6ca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52cda6ca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96723124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96723124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79ebad4b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79ebad4b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some motivation, on why we should care: What is NST good for?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not justs looks nice, it can be a useful tool for artists and designers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we will have a look at some other applications later on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96723124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896723124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7747685e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7747685e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8d21d22c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8d21d22c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86652097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86652097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79ebad4b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79ebad4b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79ebad4b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79ebad4b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that we know what NST is and have some motivation, let’s have a look at the intuition behind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how can we define content and style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866520976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866520976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can extract content of an image, we can compare how similar two images are in respect to just their content.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is true for style.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allows us, to define some loss term for each which we can minimize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for a nice stylized image, we want the two losses to approach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8d21d22c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8d21d22c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an overview of the setup, we will 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top left:...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will go over the steps of the algorithm, we will take at look at this VGG thing here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8d21d22c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8d21d22c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8d21d22c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8d21d22c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2800"/>
              <a:buFont typeface="Comfortaa"/>
              <a:buNone/>
              <a:defRPr>
                <a:solidFill>
                  <a:srgbClr val="A64D79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100"/>
              <a:buFont typeface="Comfortaa"/>
              <a:buChar char="●"/>
              <a:defRPr sz="21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49250" lvl="1" marL="914400">
              <a:spcBef>
                <a:spcPts val="1600"/>
              </a:spcBef>
              <a:spcAft>
                <a:spcPts val="0"/>
              </a:spcAft>
              <a:buClr>
                <a:srgbClr val="741B47"/>
              </a:buClr>
              <a:buSzPts val="1900"/>
              <a:buFont typeface="Comfortaa"/>
              <a:buChar char="○"/>
              <a:defRPr sz="19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Comfortaa"/>
              <a:buChar char="■"/>
              <a:defRPr sz="16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741B47"/>
              </a:buClr>
              <a:buSzPts val="1400"/>
              <a:buFont typeface="Comfortaa"/>
              <a:buChar char="●"/>
              <a:defRPr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741B47"/>
              </a:buClr>
              <a:buSzPts val="1400"/>
              <a:buFont typeface="Comfortaa"/>
              <a:buChar char="○"/>
              <a:defRPr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741B47"/>
              </a:buClr>
              <a:buSzPts val="1400"/>
              <a:buFont typeface="Comfortaa"/>
              <a:buChar char="■"/>
              <a:defRPr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741B47"/>
              </a:buClr>
              <a:buSzPts val="1400"/>
              <a:buFont typeface="Comfortaa"/>
              <a:buChar char="●"/>
              <a:defRPr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741B47"/>
              </a:buClr>
              <a:buSzPts val="1400"/>
              <a:buFont typeface="Comfortaa"/>
              <a:buChar char="○"/>
              <a:defRPr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741B47"/>
              </a:buClr>
              <a:buSzPts val="1400"/>
              <a:buFont typeface="Comfortaa"/>
              <a:buChar char="■"/>
              <a:defRPr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/#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1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gif"/><Relationship Id="rId4" Type="http://schemas.openxmlformats.org/officeDocument/2006/relationships/image" Target="../media/image23.jpg"/><Relationship Id="rId5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A005B"/>
                </a:solidFill>
                <a:latin typeface="Comfortaa"/>
                <a:ea typeface="Comfortaa"/>
                <a:cs typeface="Comfortaa"/>
                <a:sym typeface="Comfortaa"/>
              </a:rPr>
              <a:t>Neural Style Transfer</a:t>
            </a:r>
            <a:endParaRPr>
              <a:solidFill>
                <a:srgbClr val="5A005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And what we can learn from it</a:t>
            </a:r>
            <a:endParaRPr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50" y="392538"/>
            <a:ext cx="8432701" cy="435841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355650" y="4750950"/>
            <a:ext cx="40554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Get content loss</a:t>
            </a:r>
            <a:endParaRPr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50" y="392538"/>
            <a:ext cx="8432701" cy="435841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355650" y="4750950"/>
            <a:ext cx="4368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Get style of style image and input image</a:t>
            </a:r>
            <a:endParaRPr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50" y="392538"/>
            <a:ext cx="8432701" cy="435841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355650" y="4750950"/>
            <a:ext cx="305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Get style loss</a:t>
            </a:r>
            <a:endParaRPr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50" y="392538"/>
            <a:ext cx="8432701" cy="435841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/>
        </p:nvSpPr>
        <p:spPr>
          <a:xfrm>
            <a:off x="355650" y="4750950"/>
            <a:ext cx="403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Calculate total loss</a:t>
            </a:r>
            <a:endParaRPr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50" y="392538"/>
            <a:ext cx="8432701" cy="435841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355650" y="4750950"/>
            <a:ext cx="4177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Backpropagate loss to input image</a:t>
            </a:r>
            <a:endParaRPr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50" y="392538"/>
            <a:ext cx="8432701" cy="435841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/>
        </p:nvSpPr>
        <p:spPr>
          <a:xfrm>
            <a:off x="355650" y="4750950"/>
            <a:ext cx="496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Adjust input image according to gradients</a:t>
            </a:r>
            <a:endParaRPr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50" y="392538"/>
            <a:ext cx="8432701" cy="435841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355650" y="4750950"/>
            <a:ext cx="8365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Get content and style representations of content image, style image and input image</a:t>
            </a:r>
            <a:endParaRPr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50" y="392538"/>
            <a:ext cx="8432701" cy="435841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/>
        </p:nvSpPr>
        <p:spPr>
          <a:xfrm>
            <a:off x="355650" y="4750950"/>
            <a:ext cx="40554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Get content and style loss</a:t>
            </a:r>
            <a:endParaRPr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50" y="392538"/>
            <a:ext cx="8432701" cy="435841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 txBox="1"/>
          <p:nvPr/>
        </p:nvSpPr>
        <p:spPr>
          <a:xfrm>
            <a:off x="355650" y="4750950"/>
            <a:ext cx="403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Calculate total loss</a:t>
            </a:r>
            <a:endParaRPr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50" y="392538"/>
            <a:ext cx="8432701" cy="435841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/>
        </p:nvSpPr>
        <p:spPr>
          <a:xfrm>
            <a:off x="355650" y="4750950"/>
            <a:ext cx="38565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Backpropagate loss to input image</a:t>
            </a:r>
            <a:endParaRPr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Neural Style Transfer?</a:t>
            </a:r>
            <a:endParaRPr/>
          </a:p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50" y="1138100"/>
            <a:ext cx="6928500" cy="37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107750" y="4804225"/>
            <a:ext cx="82098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medium.com/data-science-group-iitr/artistic-style-transfer-with-convolutional-neural-network-7ce2476039fd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50" y="392538"/>
            <a:ext cx="8432701" cy="435841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 txBox="1"/>
          <p:nvPr/>
        </p:nvSpPr>
        <p:spPr>
          <a:xfrm>
            <a:off x="355650" y="4750950"/>
            <a:ext cx="5364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Adjust input image according to gradients</a:t>
            </a:r>
            <a:endParaRPr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</a:t>
            </a:r>
            <a:endParaRPr/>
          </a:p>
        </p:txBody>
      </p:sp>
      <p:sp>
        <p:nvSpPr>
          <p:cNvPr id="199" name="Google Shape;19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363" y="1280725"/>
            <a:ext cx="486727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 - Content Representation</a:t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100"/>
              <a:buChar char="-"/>
            </a:pPr>
            <a:r>
              <a:rPr lang="en">
                <a:solidFill>
                  <a:srgbClr val="741B47"/>
                </a:solidFill>
              </a:rPr>
              <a:t>Representation of content</a:t>
            </a:r>
            <a:endParaRPr>
              <a:solidFill>
                <a:srgbClr val="741B47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900"/>
              <a:buChar char="-"/>
            </a:pPr>
            <a:r>
              <a:rPr lang="en">
                <a:solidFill>
                  <a:srgbClr val="741B47"/>
                </a:solidFill>
              </a:rPr>
              <a:t>Output from conv layer </a:t>
            </a:r>
            <a:r>
              <a:rPr lang="en"/>
              <a:t>are </a:t>
            </a:r>
            <a:r>
              <a:rPr lang="en">
                <a:solidFill>
                  <a:srgbClr val="741B47"/>
                </a:solidFill>
              </a:rPr>
              <a:t>feature maps</a:t>
            </a:r>
            <a:endParaRPr>
              <a:solidFill>
                <a:srgbClr val="741B47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Char char="-"/>
            </a:pPr>
            <a:r>
              <a:rPr lang="en">
                <a:solidFill>
                  <a:srgbClr val="741B47"/>
                </a:solidFill>
              </a:rPr>
              <a:t>feature map contains the position the activation of each filter</a:t>
            </a:r>
            <a:endParaRPr>
              <a:solidFill>
                <a:srgbClr val="741B47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Feature matrix F of layer l contains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Each filter as row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And position as column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This way all features from layer l can be represented in nxm matrix with n=number of filter/features and m=height*width of feature map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00" y="0"/>
            <a:ext cx="7543105" cy="50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sp>
        <p:nvSpPr>
          <p:cNvPr id="214" name="Google Shape;214;p35"/>
          <p:cNvSpPr txBox="1"/>
          <p:nvPr>
            <p:ph type="title"/>
          </p:nvPr>
        </p:nvSpPr>
        <p:spPr>
          <a:xfrm>
            <a:off x="500550" y="160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How? - Content Representation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5"/>
          <p:cNvSpPr txBox="1"/>
          <p:nvPr/>
        </p:nvSpPr>
        <p:spPr>
          <a:xfrm rot="5400000">
            <a:off x="-1873550" y="1354925"/>
            <a:ext cx="36087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https://neurohive.io/en/popular-networks/vgg16/</a:t>
            </a:r>
            <a:endParaRPr sz="7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 - Style Representation</a:t>
            </a:r>
            <a:endParaRPr/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How can we represent style?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Gram matrix contains inner product of all combinations of a set of vectors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For NST: set of vectors is set of vectorized feature maps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Not only of single layer, but of set of layers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Captures how often features co-occur 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Which can be interpreted as spatially invariant representation of style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 - Style Representation</a:t>
            </a:r>
            <a:endParaRPr/>
          </a:p>
        </p:txBody>
      </p:sp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How can we represent style?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Gram matrix contains inner product of all combinations of a set of vectors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For NST: set of vectors is set of vectorized feature maps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Not only of single layer, but of set of layers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Captures how often features co-occur 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Which can be interpreted as spatially invariant representation of style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sp>
        <p:nvSpPr>
          <p:cNvPr id="230" name="Google Shape;230;p37"/>
          <p:cNvSpPr/>
          <p:nvPr/>
        </p:nvSpPr>
        <p:spPr>
          <a:xfrm>
            <a:off x="1821625" y="2369725"/>
            <a:ext cx="6135600" cy="2687100"/>
          </a:xfrm>
          <a:prstGeom prst="wedgeRectCallout">
            <a:avLst>
              <a:gd fmla="val -45029" name="adj1"/>
              <a:gd fmla="val -66408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475" y="2751163"/>
            <a:ext cx="6011900" cy="19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 - Style Representation</a:t>
            </a:r>
            <a:endParaRPr/>
          </a:p>
        </p:txBody>
      </p:sp>
      <p:sp>
        <p:nvSpPr>
          <p:cNvPr id="237" name="Google Shape;23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How can we represent style?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Gram matrix contains inner product of all combinations of a set of vectors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For NST: set of vectors is set of vectorized feature maps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Captures how often features co-occur 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Which can be interpreted as spatially invariant representation of style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 - Style Representation</a:t>
            </a:r>
            <a:endParaRPr/>
          </a:p>
        </p:txBody>
      </p:sp>
      <p:sp>
        <p:nvSpPr>
          <p:cNvPr id="244" name="Google Shape;24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7150"/>
            <a:ext cx="8839197" cy="32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950" y="2834225"/>
            <a:ext cx="5407250" cy="1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 - Style Representation</a:t>
            </a:r>
            <a:endParaRPr/>
          </a:p>
        </p:txBody>
      </p:sp>
      <p:sp>
        <p:nvSpPr>
          <p:cNvPr id="252" name="Google Shape;2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253" name="Google Shape;2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525" y="1017725"/>
            <a:ext cx="4422950" cy="36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1913650" cy="10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138" y="2897875"/>
            <a:ext cx="870775" cy="71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40"/>
          <p:cNvCxnSpPr>
            <a:stCxn id="254" idx="2"/>
            <a:endCxn id="255" idx="0"/>
          </p:cNvCxnSpPr>
          <p:nvPr/>
        </p:nvCxnSpPr>
        <p:spPr>
          <a:xfrm flipH="1" rot="-5400000">
            <a:off x="838025" y="2466775"/>
            <a:ext cx="861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7" name="Google Shape;257;p40"/>
          <p:cNvSpPr txBox="1"/>
          <p:nvPr/>
        </p:nvSpPr>
        <p:spPr>
          <a:xfrm>
            <a:off x="200650" y="2224525"/>
            <a:ext cx="13374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Apply style</a:t>
            </a:r>
            <a:endParaRPr sz="1200"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Choice of layers</a:t>
            </a:r>
            <a:endParaRPr/>
          </a:p>
        </p:txBody>
      </p:sp>
      <p:sp>
        <p:nvSpPr>
          <p:cNvPr id="263" name="Google Shape;26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Output is sensitive to what layers are chosen for style and content representation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Gatys et al. propose using layer 1-5 of VGG-Net for style representation and Layer 4 for content representation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For style: using multiple layers produces visually more appealing results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For content: using lower layers would preserve undesired fine structures while by using higher layers, fine structures from style image are used</a:t>
            </a:r>
            <a:endParaRPr/>
          </a:p>
        </p:txBody>
      </p:sp>
      <p:sp>
        <p:nvSpPr>
          <p:cNvPr id="264" name="Google Shape;26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Neural Style Transfer?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Display </a:t>
            </a:r>
            <a:r>
              <a:rPr b="1" lang="en"/>
              <a:t>content</a:t>
            </a:r>
            <a:r>
              <a:rPr lang="en"/>
              <a:t> of p in </a:t>
            </a:r>
            <a:r>
              <a:rPr b="1" lang="en"/>
              <a:t>style</a:t>
            </a:r>
            <a:r>
              <a:rPr lang="en"/>
              <a:t> of a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2762" y="1556225"/>
            <a:ext cx="9629525" cy="25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0" y="4189475"/>
            <a:ext cx="7203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https://www.pyimagesearch.com/2018/08/27/neural-style-transfer-with-opencv/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NST Algorithms</a:t>
            </a:r>
            <a:endParaRPr/>
          </a:p>
        </p:txBody>
      </p:sp>
      <p:sp>
        <p:nvSpPr>
          <p:cNvPr id="270" name="Google Shape;27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Image based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Iteratively optimize image to match content and style of examples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Require a lot of backward passes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Model based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Optimize a generative model to produce an image that matches content and style of examples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Addresses performance issues of Image based approaches 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Require only one forward pass, after training</a:t>
            </a:r>
            <a:endParaRPr/>
          </a:p>
        </p:txBody>
      </p:sp>
      <p:sp>
        <p:nvSpPr>
          <p:cNvPr id="271" name="Google Shape;27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NST Algorithms - Image Based</a:t>
            </a:r>
            <a:endParaRPr/>
          </a:p>
        </p:txBody>
      </p:sp>
      <p:sp>
        <p:nvSpPr>
          <p:cNvPr id="277" name="Google Shape;27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Deep Dream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Optimize input image to maximally activate subsets of model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Original NST formulation</a:t>
            </a:r>
            <a:endParaRPr sz="1700"/>
          </a:p>
        </p:txBody>
      </p:sp>
      <p:sp>
        <p:nvSpPr>
          <p:cNvPr id="278" name="Google Shape;27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175" y="2034150"/>
            <a:ext cx="1724575" cy="14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/>
        </p:nvSpPr>
        <p:spPr>
          <a:xfrm rot="5400000">
            <a:off x="6869500" y="2591400"/>
            <a:ext cx="14112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</a:rPr>
              <a:t>tensorflow.org/tutorials/generative/deepdream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399" y="3682724"/>
            <a:ext cx="3777215" cy="14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3"/>
          <p:cNvSpPr txBox="1"/>
          <p:nvPr/>
        </p:nvSpPr>
        <p:spPr>
          <a:xfrm rot="5400000">
            <a:off x="4015450" y="4386175"/>
            <a:ext cx="197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Gatys et al. 2016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Risser et al.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Feature activations with different means and variances can still have same Gram matrix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Punish unequal feature activation distributions with additional Histogram loss </a:t>
            </a: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88" name="Google Shape;2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375" y="2429000"/>
            <a:ext cx="4850300" cy="24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NST Algorithms - Image Based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sp>
        <p:nvSpPr>
          <p:cNvPr id="291" name="Google Shape;291;p44"/>
          <p:cNvSpPr txBox="1"/>
          <p:nvPr/>
        </p:nvSpPr>
        <p:spPr>
          <a:xfrm>
            <a:off x="3577375" y="4455025"/>
            <a:ext cx="1401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Risser et al. 2017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NST Algorithms - Model Based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Single-style-per-model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Train style-specific model and then produce stylized image using single forward pass (-&gt; real time, but new network for each style)</a:t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Multiple-style-per-model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Try to tie only a subset of parameters in a network to each style</a:t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Arbitrary-style-per-model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Extract </a:t>
            </a:r>
            <a:r>
              <a:rPr lang="en" sz="1700"/>
              <a:t>subsets </a:t>
            </a:r>
            <a:r>
              <a:rPr lang="en" sz="1700"/>
              <a:t>of features from representation of content image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Find most similar features in representation of style image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Swap them</a:t>
            </a:r>
            <a:endParaRPr sz="1700"/>
          </a:p>
        </p:txBody>
      </p:sp>
      <p:sp>
        <p:nvSpPr>
          <p:cNvPr id="298" name="Google Shape;29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Single-style-per-model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(Johnson et al. 2016)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-"/>
            </a:pPr>
            <a:r>
              <a:rPr lang="en"/>
              <a:t>M</a:t>
            </a:r>
            <a:r>
              <a:rPr lang="en"/>
              <a:t>ultiple-style-per-model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(Dumoulin et al. 2016)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-"/>
            </a:pPr>
            <a:r>
              <a:rPr lang="en"/>
              <a:t>Arbitrary-style-per-model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(Chen and Schmidt 2016)</a:t>
            </a:r>
            <a:endParaRPr sz="17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04" name="Google Shape;30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NST Algorithms - Model Based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306" name="Google Shape;3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163" y="1132275"/>
            <a:ext cx="36861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413" y="2463775"/>
            <a:ext cx="369570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950" y="3776225"/>
            <a:ext cx="367665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6"/>
          <p:cNvSpPr txBox="1"/>
          <p:nvPr/>
        </p:nvSpPr>
        <p:spPr>
          <a:xfrm>
            <a:off x="7039350" y="738675"/>
            <a:ext cx="139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B7B7B7"/>
                </a:solidFill>
              </a:rPr>
              <a:t>Jing et al. 2018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315" name="Google Shape;31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Social Media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Filters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User-assisted Creation tools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Help designers integrate a certain style into their work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Entertainment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Apply stylized rendering to animated sequences in movies or video games</a:t>
            </a:r>
            <a:endParaRPr/>
          </a:p>
        </p:txBody>
      </p:sp>
      <p:sp>
        <p:nvSpPr>
          <p:cNvPr id="316" name="Google Shape;31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322" name="Google Shape;32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Evaluation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Agreed upon evaluation methods may help us understand the underlying principles of what is perceived as aesthetically pleasing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Interpretability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Disentangled representations may help make NST more interpretable, controllable and applicable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Adversarial Attacks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NST could not only be attacked but used for creating adversarial examples </a:t>
            </a:r>
            <a:endParaRPr/>
          </a:p>
        </p:txBody>
      </p:sp>
      <p:sp>
        <p:nvSpPr>
          <p:cNvPr id="323" name="Google Shape;32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29" name="Google Shape;32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Neural networks can be more than model.fit(X, y)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A good, intuitive understanding of their inner workings can help to create interesting and useful applications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Good representations are useful for downstream tasks</a:t>
            </a:r>
            <a:endParaRPr/>
          </a:p>
        </p:txBody>
      </p:sp>
      <p:sp>
        <p:nvSpPr>
          <p:cNvPr id="330" name="Google Shape;33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36" name="Google Shape;33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Gatys, L.A., Ecker, A.S. and Bethge, M., 2015. A neural algorithm of artistic style. arXiv preprint arXiv:1508.06576.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medium.com/data-science-group-iitr/artistic-style-transfer-with-convolutional-neural-network-7ce2476039fd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Simonyan, K. and Zisserman, A., 2014. Very deep convolutional networks for large-scale image recognition. arXiv preprint arXiv:1409.1556.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Mordvintsev, et al., "Differentiable Image Parameterizations", Distill, 2018.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Jing, Y., Yang, Y., Feng, Z., Ye, J., Yu, Y. and Song, M., 2019. Neural style transfer: A review. IEEE transactions on visualization and computer graphics.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Locatello, F., Bauer, S., Lucic, M., Rätsch, G., Gelly, S., Schölkopf, B. and Bachem, O., 2018. Challenging common assumptions in the unsupervised learning of disentangled representations. arXiv preprint arXiv:1811.12359.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Li, Y., Wang, N., Liu, J. and Hou, X., 2017. Demystifying neural style transfer. arXiv preprint arXiv:1701.01036.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What is the training process?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The VGG net used needs to be pre trained in order to produce meaningful features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This can be done by training the net for a classification task for example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The rest of the training is just minimizing the two losses</a:t>
            </a:r>
            <a:endParaRPr/>
          </a:p>
        </p:txBody>
      </p:sp>
      <p:sp>
        <p:nvSpPr>
          <p:cNvPr id="344" name="Google Shape;34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 good for?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Art and design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Sheds a light on the processes inside of neural networks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Maybe even helps understanding perception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Also: it is a great inspiration: 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Rather than being some magical black box, neural networks are much more something we can manipulate, experiment with and are a great canvas for creative ideas</a:t>
            </a:r>
            <a:endParaRPr/>
          </a:p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sp>
        <p:nvSpPr>
          <p:cNvPr id="350" name="Google Shape;35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Can a Vision model different than VGG net be used?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Yes, but results are best with VGG model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Hypotheses</a:t>
            </a:r>
            <a:r>
              <a:rPr lang="en"/>
              <a:t>: 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VGG is very big and captures a lot of information that other model discard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VGG do not downsample aggressively, thus preserving features from input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Models like Resnet have mix different levels of abstraction in one layer, which makes it harder to make out features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These are however, hypotheses and have yet to be proved (which would probably help us expand our understanding of convolutional neural nets)</a:t>
            </a:r>
            <a:endParaRPr/>
          </a:p>
        </p:txBody>
      </p:sp>
      <p:sp>
        <p:nvSpPr>
          <p:cNvPr id="351" name="Google Shape;35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sp>
        <p:nvSpPr>
          <p:cNvPr id="357" name="Google Shape;35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Why does Gram matrix capture correlation of features?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It sums up feature vectors values at each position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So if features occur at same positions often, it will have a high value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Why do the correlations of features capture style?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In the Gram matrix, the spatial information is removed while information about features is kept</a:t>
            </a:r>
            <a:endParaRPr/>
          </a:p>
        </p:txBody>
      </p:sp>
      <p:sp>
        <p:nvSpPr>
          <p:cNvPr id="358" name="Google Shape;35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sp>
        <p:nvSpPr>
          <p:cNvPr id="364" name="Google Shape;364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Inner Product</a:t>
            </a:r>
            <a:endParaRPr/>
          </a:p>
        </p:txBody>
      </p:sp>
      <p:sp>
        <p:nvSpPr>
          <p:cNvPr id="365" name="Google Shape;36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366" name="Google Shape;3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38"/>
            <a:ext cx="885825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sp>
        <p:nvSpPr>
          <p:cNvPr id="372" name="Google Shape;372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What is disentanglement?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Represent independent generative factors of data as separate dimensions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325" y="2499175"/>
            <a:ext cx="4321350" cy="20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2599400" y="4568875"/>
            <a:ext cx="37470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https://github.com/google-research/disentanglement_lib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sp>
        <p:nvSpPr>
          <p:cNvPr id="381" name="Google Shape;38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288" y="1017725"/>
            <a:ext cx="739543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What is the </a:t>
            </a:r>
            <a:r>
              <a:rPr b="1" lang="en"/>
              <a:t>content</a:t>
            </a:r>
            <a:r>
              <a:rPr lang="en"/>
              <a:t> and what is the </a:t>
            </a:r>
            <a:r>
              <a:rPr b="1" lang="en"/>
              <a:t>style</a:t>
            </a:r>
            <a:r>
              <a:rPr lang="en"/>
              <a:t> of an image?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Content = edges?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Style = textures?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Or is it more complicated?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How does a Neural Network represent content and style?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Or more specifically: Where does a Neural Network represent content and style?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It turns out that in we can separate the representations quite well</a:t>
            </a:r>
            <a:endParaRPr/>
          </a:p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</a:t>
            </a:r>
            <a:endParaRPr/>
          </a:p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741" y="2925959"/>
            <a:ext cx="5322498" cy="120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500" y="1548575"/>
            <a:ext cx="5791001" cy="1159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50" y="392538"/>
            <a:ext cx="8432701" cy="4358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50" y="392538"/>
            <a:ext cx="8432701" cy="435841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/>
          <p:nvPr/>
        </p:nvSpPr>
        <p:spPr>
          <a:xfrm>
            <a:off x="1632075" y="1756300"/>
            <a:ext cx="4978800" cy="2670600"/>
          </a:xfrm>
          <a:prstGeom prst="wedgeRectCallout">
            <a:avLst>
              <a:gd fmla="val -44205" name="adj1"/>
              <a:gd fmla="val -78703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9100" y="1813712"/>
            <a:ext cx="4764726" cy="255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 rot="5400000">
            <a:off x="-73575" y="2729050"/>
            <a:ext cx="26784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neurohive.io/en/popular-networks/vgg16/</a:t>
            </a:r>
            <a:endParaRPr sz="7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50" y="392538"/>
            <a:ext cx="8432701" cy="435841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355650" y="4750950"/>
            <a:ext cx="61245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Get content representation of content image and input image</a:t>
            </a:r>
            <a:endParaRPr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